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Noto Sans SC Bold" panose="020B0800000000000000" pitchFamily="34" charset="-128"/>
      <p:bold r:id="rId19"/>
    </p:embeddedFont>
    <p:embeddedFont>
      <p:font typeface="Noto Sans T Chinese" panose="02020500000000000000" charset="-120"/>
      <p:regular r:id="rId20"/>
    </p:embeddedFont>
    <p:embeddedFont>
      <p:font typeface="Noto Sans T Chinese Bold" panose="02020500000000000000" charset="-120"/>
      <p:regular r:id="rId21"/>
    </p:embeddedFont>
    <p:embeddedFont>
      <p:font typeface="王漢宗特黑體" panose="02020500000000000000" charset="-12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unito Sans" panose="02020500000000000000" charset="0"/>
      <p:regular r:id="rId27"/>
    </p:embeddedFont>
    <p:embeddedFont>
      <p:font typeface="Nunito Sans Ultra-Bold" panose="02020500000000000000" charset="0"/>
      <p:regular r:id="rId28"/>
    </p:embeddedFont>
    <p:embeddedFont>
      <p:font typeface="Prompt" panose="02020500000000000000" charset="-34"/>
      <p:regular r:id="rId29"/>
    </p:embeddedFont>
    <p:embeddedFont>
      <p:font typeface="Prompt Semi-Bold" panose="02020500000000000000" charset="-3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366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47630"/>
            <a:chOff x="0" y="0"/>
            <a:chExt cx="4303522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3522" cy="152400"/>
            </a:xfrm>
            <a:custGeom>
              <a:avLst/>
              <a:gdLst/>
              <a:ahLst/>
              <a:cxnLst/>
              <a:rect l="l" t="t" r="r" b="b"/>
              <a:pathLst>
                <a:path w="4303522" h="152400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5" name="AutoShape 5"/>
          <p:cNvSpPr/>
          <p:nvPr/>
        </p:nvSpPr>
        <p:spPr>
          <a:xfrm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6" name="Freeform 6"/>
          <p:cNvSpPr/>
          <p:nvPr/>
        </p:nvSpPr>
        <p:spPr>
          <a:xfrm>
            <a:off x="1028700" y="7042424"/>
            <a:ext cx="2207135" cy="2215876"/>
          </a:xfrm>
          <a:custGeom>
            <a:avLst/>
            <a:gdLst/>
            <a:ahLst/>
            <a:cxnLst/>
            <a:rect l="l" t="t" r="r" b="b"/>
            <a:pathLst>
              <a:path w="2207135" h="2215876">
                <a:moveTo>
                  <a:pt x="0" y="0"/>
                </a:moveTo>
                <a:lnTo>
                  <a:pt x="2207135" y="0"/>
                </a:lnTo>
                <a:lnTo>
                  <a:pt x="2207135" y="2215876"/>
                </a:lnTo>
                <a:lnTo>
                  <a:pt x="0" y="2215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88877" y="1303265"/>
            <a:ext cx="14634899" cy="5427108"/>
          </a:xfrm>
          <a:custGeom>
            <a:avLst/>
            <a:gdLst/>
            <a:ahLst/>
            <a:cxnLst/>
            <a:rect l="l" t="t" r="r" b="b"/>
            <a:pathLst>
              <a:path w="14634899" h="5427108">
                <a:moveTo>
                  <a:pt x="0" y="0"/>
                </a:moveTo>
                <a:lnTo>
                  <a:pt x="14634899" y="0"/>
                </a:lnTo>
                <a:lnTo>
                  <a:pt x="14634899" y="5427109"/>
                </a:lnTo>
                <a:lnTo>
                  <a:pt x="0" y="5427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194005" y="7186673"/>
            <a:ext cx="9148318" cy="2030665"/>
            <a:chOff x="0" y="0"/>
            <a:chExt cx="12197758" cy="2707554"/>
          </a:xfrm>
        </p:grpSpPr>
        <p:sp>
          <p:nvSpPr>
            <p:cNvPr id="9" name="TextBox 9"/>
            <p:cNvSpPr txBox="1"/>
            <p:nvPr/>
          </p:nvSpPr>
          <p:spPr>
            <a:xfrm>
              <a:off x="0" y="47625"/>
              <a:ext cx="12197758" cy="1039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0"/>
                </a:lnSpc>
              </a:pPr>
              <a:r>
                <a:rPr lang="en-US" sz="5400" spc="-351">
                  <a:solidFill>
                    <a:srgbClr val="FA643F"/>
                  </a:solidFill>
                  <a:latin typeface="王漢宗特黑體"/>
                  <a:ea typeface="王漢宗特黑體"/>
                </a:rPr>
                <a:t>專案名稱 : 獎學金平台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951" y="1117981"/>
              <a:ext cx="7153214" cy="1589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Noto Sans T Chinese"/>
                  <a:ea typeface="Noto Sans T Chinese"/>
                </a:rPr>
                <a:t>簡報者：34_葉豐羽 </a:t>
              </a:r>
            </a:p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Noto Sans T Chinese"/>
                  <a:ea typeface="Noto Sans T Chinese"/>
                </a:rPr>
                <a:t>                  03_李文宇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85978" y="7722103"/>
            <a:ext cx="7105822" cy="817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3"/>
              </a:lnSpc>
            </a:pPr>
            <a:r>
              <a:rPr lang="en-US" sz="2323" dirty="0" err="1">
                <a:solidFill>
                  <a:srgbClr val="000000"/>
                </a:solidFill>
                <a:latin typeface="Noto Sans SC Bold" panose="020B0800000000000000" pitchFamily="34" charset="-128"/>
                <a:ea typeface="Noto Sans SC Bold" panose="020B0800000000000000" pitchFamily="34" charset="-128"/>
              </a:rPr>
              <a:t>完整程式碼</a:t>
            </a:r>
            <a:r>
              <a:rPr lang="en-US" sz="2323" dirty="0">
                <a:solidFill>
                  <a:srgbClr val="000000"/>
                </a:solidFill>
                <a:latin typeface="Noto Sans SC Bold" panose="020B0800000000000000" pitchFamily="34" charset="-128"/>
                <a:ea typeface="Noto Sans SC Bold" panose="020B0800000000000000" pitchFamily="34" charset="-128"/>
              </a:rPr>
              <a:t>  : https://github.com/LyndonYeh/Scholarship1219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91364" y="2646845"/>
            <a:ext cx="8319970" cy="3563720"/>
          </a:xfrm>
          <a:custGeom>
            <a:avLst/>
            <a:gdLst/>
            <a:ahLst/>
            <a:cxnLst/>
            <a:rect l="l" t="t" r="r" b="b"/>
            <a:pathLst>
              <a:path w="8319970" h="3563720">
                <a:moveTo>
                  <a:pt x="0" y="0"/>
                </a:moveTo>
                <a:lnTo>
                  <a:pt x="8319970" y="0"/>
                </a:lnTo>
                <a:lnTo>
                  <a:pt x="8319970" y="3563721"/>
                </a:lnTo>
                <a:lnTo>
                  <a:pt x="0" y="3563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91364" y="6547005"/>
            <a:ext cx="4947201" cy="3020583"/>
          </a:xfrm>
          <a:custGeom>
            <a:avLst/>
            <a:gdLst/>
            <a:ahLst/>
            <a:cxnLst/>
            <a:rect l="l" t="t" r="r" b="b"/>
            <a:pathLst>
              <a:path w="4947201" h="3020583">
                <a:moveTo>
                  <a:pt x="0" y="0"/>
                </a:moveTo>
                <a:lnTo>
                  <a:pt x="4947201" y="0"/>
                </a:lnTo>
                <a:lnTo>
                  <a:pt x="4947201" y="3020582"/>
                </a:lnTo>
                <a:lnTo>
                  <a:pt x="0" y="3020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0892" y="1277150"/>
            <a:ext cx="869109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ea typeface="王漢宗特黑體"/>
              </a:rPr>
              <a:t>專案功能導覽：後台</a:t>
            </a:r>
            <a:endParaRPr lang="en-US" sz="7200" spc="-468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8415" y="2838922"/>
            <a:ext cx="5834077" cy="791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功能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新增獎學金資訊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未帶入獎學金聯絡資訊自動帶入會員資料 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表單驗證機制 : 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必填參數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日期驗證 : 開始日期必須小於截止日期</a:t>
            </a: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40865" y="3654378"/>
            <a:ext cx="10464660" cy="4582649"/>
          </a:xfrm>
          <a:custGeom>
            <a:avLst/>
            <a:gdLst/>
            <a:ahLst/>
            <a:cxnLst/>
            <a:rect l="l" t="t" r="r" b="b"/>
            <a:pathLst>
              <a:path w="10464660" h="4582649">
                <a:moveTo>
                  <a:pt x="0" y="0"/>
                </a:moveTo>
                <a:lnTo>
                  <a:pt x="10464660" y="0"/>
                </a:lnTo>
                <a:lnTo>
                  <a:pt x="10464660" y="4582649"/>
                </a:lnTo>
                <a:lnTo>
                  <a:pt x="0" y="458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80892" y="1277150"/>
            <a:ext cx="869109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ea typeface="王漢宗特黑體"/>
              </a:rPr>
              <a:t>專案功能導覽：後台</a:t>
            </a:r>
            <a:endParaRPr lang="en-US" sz="7200" spc="-468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2942" y="3261360"/>
            <a:ext cx="6584504" cy="791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功能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</a:rPr>
              <a:t>  3.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上下架 :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上架後獎學金資料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ea typeface="王漢宗特黑體"/>
              </a:rPr>
              <a:t>　　</a:t>
            </a: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才會傳入前台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 4.已過期資料無法上架,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並有圖示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   </a:t>
            </a: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  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提醒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 5.刪除獎學金至資源回收桶，不　　　</a:t>
            </a: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ea typeface="王漢宗特黑體"/>
              </a:rPr>
              <a:t>　　</a:t>
            </a: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再顯示到後台</a:t>
            </a:r>
            <a:r>
              <a:rPr lang="en-US" sz="3600" spc="-234" dirty="0">
                <a:solidFill>
                  <a:srgbClr val="000000"/>
                </a:solidFill>
                <a:ea typeface="王漢宗特黑體"/>
              </a:rPr>
              <a:t>　</a:t>
            </a: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69876" y="2919262"/>
            <a:ext cx="5586372" cy="7012441"/>
          </a:xfrm>
          <a:custGeom>
            <a:avLst/>
            <a:gdLst/>
            <a:ahLst/>
            <a:cxnLst/>
            <a:rect l="l" t="t" r="r" b="b"/>
            <a:pathLst>
              <a:path w="5586372" h="7012441">
                <a:moveTo>
                  <a:pt x="0" y="0"/>
                </a:moveTo>
                <a:lnTo>
                  <a:pt x="5586372" y="0"/>
                </a:lnTo>
                <a:lnTo>
                  <a:pt x="5586372" y="7012440"/>
                </a:lnTo>
                <a:lnTo>
                  <a:pt x="0" y="701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80892" y="1277150"/>
            <a:ext cx="13975355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專案功能導覽：後台</a:t>
            </a:r>
            <a:r>
              <a:rPr lang="en-US" sz="7200" spc="-468" dirty="0">
                <a:solidFill>
                  <a:srgbClr val="000000"/>
                </a:solidFill>
                <a:latin typeface="王漢宗特黑體"/>
                <a:ea typeface="王漢宗特黑體"/>
              </a:rPr>
              <a:t> - </a:t>
            </a: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會員資料修改</a:t>
            </a:r>
            <a:endParaRPr lang="en-US" sz="7200" spc="-468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00052" y="3674662"/>
            <a:ext cx="5834077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功能</a:t>
            </a:r>
          </a:p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7.  會員資料修改 : 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可修改聯絡人與聯絡電話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輸入密碼驗證</a:t>
            </a: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13402" y="2950530"/>
            <a:ext cx="9345898" cy="3769512"/>
          </a:xfrm>
          <a:custGeom>
            <a:avLst/>
            <a:gdLst/>
            <a:ahLst/>
            <a:cxnLst/>
            <a:rect l="l" t="t" r="r" b="b"/>
            <a:pathLst>
              <a:path w="9345898" h="3769512">
                <a:moveTo>
                  <a:pt x="0" y="0"/>
                </a:moveTo>
                <a:lnTo>
                  <a:pt x="9345898" y="0"/>
                </a:lnTo>
                <a:lnTo>
                  <a:pt x="9345898" y="3769512"/>
                </a:lnTo>
                <a:lnTo>
                  <a:pt x="0" y="376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13402" y="7024842"/>
            <a:ext cx="6563289" cy="1815977"/>
          </a:xfrm>
          <a:custGeom>
            <a:avLst/>
            <a:gdLst/>
            <a:ahLst/>
            <a:cxnLst/>
            <a:rect l="l" t="t" r="r" b="b"/>
            <a:pathLst>
              <a:path w="6563289" h="1815977">
                <a:moveTo>
                  <a:pt x="0" y="0"/>
                </a:moveTo>
                <a:lnTo>
                  <a:pt x="6563289" y="0"/>
                </a:lnTo>
                <a:lnTo>
                  <a:pt x="6563289" y="1815977"/>
                </a:lnTo>
                <a:lnTo>
                  <a:pt x="0" y="1815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0892" y="1277150"/>
            <a:ext cx="13332185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專案功能導覽：後台</a:t>
            </a:r>
            <a:r>
              <a:rPr lang="en-US" sz="7200" spc="-468" dirty="0">
                <a:solidFill>
                  <a:srgbClr val="000000"/>
                </a:solidFill>
                <a:latin typeface="王漢宗特黑體"/>
                <a:ea typeface="王漢宗特黑體"/>
              </a:rPr>
              <a:t> - 資源回收桶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0892" y="3120333"/>
            <a:ext cx="5834077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功能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顯示刪除項目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資訊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動態剩餘時間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>
                <a:solidFill>
                  <a:srgbClr val="000000"/>
                </a:solidFill>
                <a:ea typeface="王漢宗特黑體"/>
              </a:rPr>
              <a:t>復原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30天後永久刪除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使用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SQL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排程技術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2373" y="3046354"/>
            <a:ext cx="7727407" cy="4305593"/>
          </a:xfrm>
          <a:custGeom>
            <a:avLst/>
            <a:gdLst/>
            <a:ahLst/>
            <a:cxnLst/>
            <a:rect l="l" t="t" r="r" b="b"/>
            <a:pathLst>
              <a:path w="7727407" h="4305593">
                <a:moveTo>
                  <a:pt x="0" y="0"/>
                </a:moveTo>
                <a:lnTo>
                  <a:pt x="7727407" y="0"/>
                </a:lnTo>
                <a:lnTo>
                  <a:pt x="7727407" y="4305594"/>
                </a:lnTo>
                <a:lnTo>
                  <a:pt x="0" y="4305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5321" y="7751457"/>
            <a:ext cx="6474458" cy="1506843"/>
          </a:xfrm>
          <a:custGeom>
            <a:avLst/>
            <a:gdLst/>
            <a:ahLst/>
            <a:cxnLst/>
            <a:rect l="l" t="t" r="r" b="b"/>
            <a:pathLst>
              <a:path w="6474458" h="1506843">
                <a:moveTo>
                  <a:pt x="0" y="0"/>
                </a:moveTo>
                <a:lnTo>
                  <a:pt x="6474459" y="0"/>
                </a:lnTo>
                <a:lnTo>
                  <a:pt x="6474459" y="1506843"/>
                </a:lnTo>
                <a:lnTo>
                  <a:pt x="0" y="1506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0892" y="1277150"/>
            <a:ext cx="13332185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專案功能導覽：會員系統</a:t>
            </a:r>
            <a:r>
              <a:rPr lang="en-US" sz="7200" spc="-468" dirty="0">
                <a:solidFill>
                  <a:srgbClr val="000000"/>
                </a:solidFill>
                <a:latin typeface="王漢宗特黑體"/>
                <a:ea typeface="王漢宗特黑體"/>
              </a:rPr>
              <a:t> - </a:t>
            </a: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登入</a:t>
            </a:r>
            <a:endParaRPr lang="en-US" sz="7200" spc="-468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3571" y="3461786"/>
            <a:ext cx="5834077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功能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一般會員登入</a:t>
            </a:r>
          </a:p>
          <a:p>
            <a:pPr marL="2331720" lvl="3" indent="-58293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與資料庫比對資訊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GitHub 第三方登入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密碼使用 Bcrypt 驗證</a:t>
            </a: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650455"/>
            <a:ext cx="4848176" cy="1982715"/>
          </a:xfrm>
          <a:custGeom>
            <a:avLst/>
            <a:gdLst/>
            <a:ahLst/>
            <a:cxnLst/>
            <a:rect l="l" t="t" r="r" b="b"/>
            <a:pathLst>
              <a:path w="4848176" h="1982715">
                <a:moveTo>
                  <a:pt x="0" y="0"/>
                </a:moveTo>
                <a:lnTo>
                  <a:pt x="4848176" y="0"/>
                </a:lnTo>
                <a:lnTo>
                  <a:pt x="4848176" y="1982714"/>
                </a:lnTo>
                <a:lnTo>
                  <a:pt x="0" y="198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8788080"/>
            <a:ext cx="8115300" cy="740793"/>
          </a:xfrm>
          <a:custGeom>
            <a:avLst/>
            <a:gdLst/>
            <a:ahLst/>
            <a:cxnLst/>
            <a:rect l="l" t="t" r="r" b="b"/>
            <a:pathLst>
              <a:path w="8115300" h="740793">
                <a:moveTo>
                  <a:pt x="0" y="0"/>
                </a:moveTo>
                <a:lnTo>
                  <a:pt x="8115300" y="0"/>
                </a:lnTo>
                <a:lnTo>
                  <a:pt x="8115300" y="740792"/>
                </a:lnTo>
                <a:lnTo>
                  <a:pt x="0" y="740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0892" y="1277150"/>
            <a:ext cx="12519222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專案功能導覽：會員系統</a:t>
            </a:r>
            <a:r>
              <a:rPr lang="en-US" sz="7200" spc="-468" dirty="0">
                <a:solidFill>
                  <a:srgbClr val="000000"/>
                </a:solidFill>
                <a:latin typeface="王漢宗特黑體"/>
                <a:ea typeface="王漢宗特黑體"/>
              </a:rPr>
              <a:t> - </a:t>
            </a: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註冊</a:t>
            </a:r>
            <a:endParaRPr lang="en-US" sz="7200" spc="-468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0892" y="4490294"/>
            <a:ext cx="7463108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功能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信箱地址驗證 (與資料庫比對)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GMail 寄送驗證碼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密碼使用 Bcrypt 加密存入資料庫</a:t>
            </a: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0" y="4966544"/>
            <a:ext cx="7297421" cy="3488160"/>
          </a:xfrm>
          <a:custGeom>
            <a:avLst/>
            <a:gdLst/>
            <a:ahLst/>
            <a:cxnLst/>
            <a:rect l="l" t="t" r="r" b="b"/>
            <a:pathLst>
              <a:path w="7297421" h="3488160">
                <a:moveTo>
                  <a:pt x="0" y="0"/>
                </a:moveTo>
                <a:lnTo>
                  <a:pt x="7297421" y="0"/>
                </a:lnTo>
                <a:lnTo>
                  <a:pt x="7297421" y="3488161"/>
                </a:lnTo>
                <a:lnTo>
                  <a:pt x="0" y="3488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34816" y="8847188"/>
            <a:ext cx="9007379" cy="822225"/>
          </a:xfrm>
          <a:custGeom>
            <a:avLst/>
            <a:gdLst/>
            <a:ahLst/>
            <a:cxnLst/>
            <a:rect l="l" t="t" r="r" b="b"/>
            <a:pathLst>
              <a:path w="9007379" h="822225">
                <a:moveTo>
                  <a:pt x="0" y="0"/>
                </a:moveTo>
                <a:lnTo>
                  <a:pt x="9007380" y="0"/>
                </a:lnTo>
                <a:lnTo>
                  <a:pt x="9007380" y="822224"/>
                </a:lnTo>
                <a:lnTo>
                  <a:pt x="0" y="82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34816" y="2896988"/>
            <a:ext cx="7297421" cy="3488160"/>
          </a:xfrm>
          <a:custGeom>
            <a:avLst/>
            <a:gdLst/>
            <a:ahLst/>
            <a:cxnLst/>
            <a:rect l="l" t="t" r="r" b="b"/>
            <a:pathLst>
              <a:path w="7297421" h="3488160">
                <a:moveTo>
                  <a:pt x="0" y="0"/>
                </a:moveTo>
                <a:lnTo>
                  <a:pt x="7297421" y="0"/>
                </a:lnTo>
                <a:lnTo>
                  <a:pt x="7297421" y="3488160"/>
                </a:lnTo>
                <a:lnTo>
                  <a:pt x="0" y="3488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34816" y="6639920"/>
            <a:ext cx="4503690" cy="1897372"/>
          </a:xfrm>
          <a:custGeom>
            <a:avLst/>
            <a:gdLst/>
            <a:ahLst/>
            <a:cxnLst/>
            <a:rect l="l" t="t" r="r" b="b"/>
            <a:pathLst>
              <a:path w="4503690" h="1897372">
                <a:moveTo>
                  <a:pt x="0" y="0"/>
                </a:moveTo>
                <a:lnTo>
                  <a:pt x="4503690" y="0"/>
                </a:lnTo>
                <a:lnTo>
                  <a:pt x="4503690" y="1897372"/>
                </a:lnTo>
                <a:lnTo>
                  <a:pt x="0" y="1897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0892" y="1277150"/>
            <a:ext cx="14051345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專案功能導覽：會員系統</a:t>
            </a:r>
            <a:r>
              <a:rPr lang="en-US" sz="7200" spc="-468" dirty="0">
                <a:solidFill>
                  <a:srgbClr val="000000"/>
                </a:solidFill>
                <a:latin typeface="王漢宗特黑體"/>
                <a:ea typeface="王漢宗特黑體"/>
              </a:rPr>
              <a:t> - 忘記密碼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0892" y="3305447"/>
            <a:ext cx="5990416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ea typeface="王漢宗特黑體"/>
              </a:rPr>
              <a:t>忘記密碼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GMail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寄送驗證碼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密碼使用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Bcrypt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加密存入資料庫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94907" y="3280840"/>
            <a:ext cx="2810928" cy="2822060"/>
          </a:xfrm>
          <a:custGeom>
            <a:avLst/>
            <a:gdLst/>
            <a:ahLst/>
            <a:cxnLst/>
            <a:rect l="l" t="t" r="r" b="b"/>
            <a:pathLst>
              <a:path w="2810928" h="2822060">
                <a:moveTo>
                  <a:pt x="0" y="0"/>
                </a:moveTo>
                <a:lnTo>
                  <a:pt x="2810927" y="0"/>
                </a:lnTo>
                <a:lnTo>
                  <a:pt x="2810927" y="2822060"/>
                </a:lnTo>
                <a:lnTo>
                  <a:pt x="0" y="282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42658" y="6088035"/>
            <a:ext cx="420268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T Chinese Bold"/>
              </a:rPr>
              <a:t>Thanks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79697" y="3963035"/>
            <a:ext cx="990615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</a:rPr>
              <a:t>完整程式碼  : https://github.com/LyndonYeh/Scholarship1219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4563" y="752475"/>
            <a:ext cx="355260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>
                <a:solidFill>
                  <a:srgbClr val="000000"/>
                </a:solidFill>
                <a:ea typeface="王漢宗特黑體"/>
              </a:rPr>
              <a:t>簡報大綱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91254" y="1779270"/>
            <a:ext cx="6483554" cy="900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開發目的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架構與技術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latin typeface="王漢宗特黑體"/>
                <a:ea typeface="王漢宗特黑體"/>
              </a:rPr>
              <a:t> Sitemap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latin typeface="王漢宗特黑體"/>
              </a:rPr>
              <a:t>SQL EL Diagram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專案功能導覽</a:t>
            </a:r>
          </a:p>
          <a:p>
            <a:pPr marL="1899911" lvl="2" indent="-633304" algn="just">
              <a:lnSpc>
                <a:spcPts val="7919"/>
              </a:lnSpc>
              <a:buFont typeface="Arial"/>
              <a:buChar char="⚬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前台功能</a:t>
            </a:r>
          </a:p>
          <a:p>
            <a:pPr marL="1899911" lvl="2" indent="-633304" algn="just">
              <a:lnSpc>
                <a:spcPts val="7919"/>
              </a:lnSpc>
              <a:buFont typeface="Arial"/>
              <a:buChar char="⚬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後臺功能</a:t>
            </a:r>
          </a:p>
          <a:p>
            <a:pPr marL="1899911" lvl="2" indent="-633304" algn="just">
              <a:lnSpc>
                <a:spcPts val="7919"/>
              </a:lnSpc>
              <a:buFont typeface="Arial"/>
              <a:buChar char="⚬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會員系統功能</a:t>
            </a:r>
          </a:p>
          <a:p>
            <a:pPr algn="just">
              <a:lnSpc>
                <a:spcPts val="7919"/>
              </a:lnSpc>
            </a:pPr>
            <a:endParaRPr lang="en-US" sz="4399" spc="-285" dirty="0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0" y="1409700"/>
            <a:ext cx="355260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>
                <a:solidFill>
                  <a:srgbClr val="000000"/>
                </a:solidFill>
                <a:ea typeface="王漢宗特黑體"/>
              </a:rPr>
              <a:t>開發目的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28800" y="3162300"/>
            <a:ext cx="15202420" cy="600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zh-TW" altLang="en-US" sz="4200" b="1" spc="-273" dirty="0">
                <a:solidFill>
                  <a:srgbClr val="000000"/>
                </a:solidFill>
                <a:ea typeface="王漢宗特黑體"/>
              </a:rPr>
              <a:t>教育是改善社會最重要的事情之一，獎學金也是對學生非常重要的資源。但現在網路上的獎學金資訊過於分散，目前還沒有一個能夠統一獎學金資訊的平台。</a:t>
            </a:r>
          </a:p>
          <a:p>
            <a:pPr algn="just">
              <a:lnSpc>
                <a:spcPts val="5880"/>
              </a:lnSpc>
            </a:pPr>
            <a:endParaRPr lang="zh-TW" altLang="en-US" sz="4200" b="1" spc="-273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r>
              <a:rPr lang="zh-TW" altLang="en-US" sz="4200" b="1" spc="-273" dirty="0">
                <a:solidFill>
                  <a:srgbClr val="000000"/>
                </a:solidFill>
                <a:ea typeface="王漢宗特黑體"/>
              </a:rPr>
              <a:t>為了解決這個問題，我們開發這個專案讓這些獎學金資訊能夠整合，讓獎學金機構能夠有一個統一的平台上傳獎學金資訊，學生也能快速得到或篩選需要的資訊。</a:t>
            </a:r>
          </a:p>
          <a:p>
            <a:pPr algn="just">
              <a:lnSpc>
                <a:spcPts val="5880"/>
              </a:lnSpc>
            </a:pPr>
            <a:endParaRPr lang="en-US" sz="4200" spc="-273" dirty="0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75432" y="1246205"/>
            <a:ext cx="4837229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>
                <a:solidFill>
                  <a:srgbClr val="000000"/>
                </a:solidFill>
                <a:ea typeface="王漢宗特黑體"/>
              </a:rPr>
              <a:t>架構與技術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94047" y="3161842"/>
            <a:ext cx="9855626" cy="685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語言 : Java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後端架構 : Spring MVC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前端 : Bootstrap, JSP, RWD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資料庫 : MySQL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安全性 : SSL/TLS 憑證( Https )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路徑管理 : 使用攔截器分離前台與後台使用者訪問權限</a:t>
            </a:r>
          </a:p>
          <a:p>
            <a:pPr algn="just">
              <a:lnSpc>
                <a:spcPts val="6719"/>
              </a:lnSpc>
            </a:pPr>
            <a:endParaRPr lang="en-US" sz="4800" spc="-312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 hidden="1"/>
          <p:cNvGrpSpPr/>
          <p:nvPr/>
        </p:nvGrpSpPr>
        <p:grpSpPr>
          <a:xfrm>
            <a:off x="5181600" y="2533027"/>
            <a:ext cx="12693996" cy="7419660"/>
            <a:chOff x="0" y="-840"/>
            <a:chExt cx="1585744" cy="926870"/>
          </a:xfrm>
        </p:grpSpPr>
        <p:sp>
          <p:nvSpPr>
            <p:cNvPr id="6" name="Freeform 6"/>
            <p:cNvSpPr/>
            <p:nvPr/>
          </p:nvSpPr>
          <p:spPr>
            <a:xfrm>
              <a:off x="9947" y="-840"/>
              <a:ext cx="1575797" cy="926030"/>
            </a:xfrm>
            <a:custGeom>
              <a:avLst/>
              <a:gdLst/>
              <a:ahLst/>
              <a:cxnLst/>
              <a:rect l="l" t="t" r="r" b="b"/>
              <a:pathLst>
                <a:path w="1575797" h="926030">
                  <a:moveTo>
                    <a:pt x="65670" y="0"/>
                  </a:moveTo>
                  <a:lnTo>
                    <a:pt x="1510127" y="0"/>
                  </a:lnTo>
                  <a:cubicBezTo>
                    <a:pt x="1527544" y="0"/>
                    <a:pt x="1544247" y="6919"/>
                    <a:pt x="1556563" y="19234"/>
                  </a:cubicBezTo>
                  <a:cubicBezTo>
                    <a:pt x="1568878" y="31550"/>
                    <a:pt x="1575797" y="48253"/>
                    <a:pt x="1575797" y="65670"/>
                  </a:cubicBezTo>
                  <a:lnTo>
                    <a:pt x="1575797" y="860360"/>
                  </a:lnTo>
                  <a:cubicBezTo>
                    <a:pt x="1575797" y="877776"/>
                    <a:pt x="1568878" y="894480"/>
                    <a:pt x="1556563" y="906795"/>
                  </a:cubicBezTo>
                  <a:cubicBezTo>
                    <a:pt x="1544247" y="919111"/>
                    <a:pt x="1527544" y="926030"/>
                    <a:pt x="1510127" y="926030"/>
                  </a:cubicBezTo>
                  <a:lnTo>
                    <a:pt x="65670" y="926030"/>
                  </a:lnTo>
                  <a:cubicBezTo>
                    <a:pt x="48253" y="926030"/>
                    <a:pt x="31550" y="919111"/>
                    <a:pt x="19234" y="906795"/>
                  </a:cubicBezTo>
                  <a:cubicBezTo>
                    <a:pt x="6919" y="894480"/>
                    <a:pt x="0" y="877776"/>
                    <a:pt x="0" y="860360"/>
                  </a:cubicBezTo>
                  <a:lnTo>
                    <a:pt x="0" y="65670"/>
                  </a:lnTo>
                  <a:cubicBezTo>
                    <a:pt x="0" y="48253"/>
                    <a:pt x="6919" y="31550"/>
                    <a:pt x="19234" y="19234"/>
                  </a:cubicBezTo>
                  <a:cubicBezTo>
                    <a:pt x="31550" y="6919"/>
                    <a:pt x="48253" y="0"/>
                    <a:pt x="65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>
                  <a:alpha val="25882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575797" cy="92603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15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69968" y="2228482"/>
            <a:ext cx="6218817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6"/>
              </a:lnSpc>
            </a:pPr>
            <a:r>
              <a:rPr lang="en-US" sz="5624" dirty="0">
                <a:solidFill>
                  <a:srgbClr val="000000"/>
                </a:solidFill>
                <a:ea typeface="Nunito Sans"/>
              </a:rPr>
              <a:t>未登入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4860000" y="3047425"/>
            <a:ext cx="7506000" cy="1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4130493" y="4628533"/>
            <a:ext cx="2396576" cy="725805"/>
            <a:chOff x="0" y="0"/>
            <a:chExt cx="1960372" cy="5937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0372" cy="593701"/>
            </a:xfrm>
            <a:custGeom>
              <a:avLst/>
              <a:gdLst/>
              <a:ahLst/>
              <a:cxnLst/>
              <a:rect l="l" t="t" r="r" b="b"/>
              <a:pathLst>
                <a:path w="1960372" h="593701">
                  <a:moveTo>
                    <a:pt x="1757172" y="0"/>
                  </a:moveTo>
                  <a:cubicBezTo>
                    <a:pt x="1869397" y="0"/>
                    <a:pt x="1960372" y="132904"/>
                    <a:pt x="1960372" y="296850"/>
                  </a:cubicBezTo>
                  <a:cubicBezTo>
                    <a:pt x="1960372" y="460796"/>
                    <a:pt x="1869397" y="593701"/>
                    <a:pt x="1757172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 sz="28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960372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依條件查詢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14700" y="183430"/>
            <a:ext cx="8253713" cy="9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1"/>
              </a:lnSpc>
              <a:spcBef>
                <a:spcPct val="0"/>
              </a:spcBef>
            </a:pPr>
            <a:r>
              <a:rPr lang="en-US" sz="6334" spc="-95">
                <a:solidFill>
                  <a:srgbClr val="000000"/>
                </a:solidFill>
                <a:latin typeface="Nunito Sans Ultra-Bold"/>
              </a:rPr>
              <a:t>Scholarship platform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14700" y="1157361"/>
            <a:ext cx="432593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3"/>
              </a:lnSpc>
              <a:spcBef>
                <a:spcPct val="0"/>
              </a:spcBef>
            </a:pPr>
            <a:r>
              <a:rPr lang="en-US" sz="2869" spc="370">
                <a:solidFill>
                  <a:srgbClr val="000000"/>
                </a:solidFill>
                <a:latin typeface="Nunito Sans"/>
              </a:rPr>
              <a:t>Sitemap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980314" y="3537283"/>
            <a:ext cx="2679948" cy="725805"/>
            <a:chOff x="0" y="0"/>
            <a:chExt cx="1972683" cy="5342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72683" cy="534258"/>
            </a:xfrm>
            <a:custGeom>
              <a:avLst/>
              <a:gdLst/>
              <a:ahLst/>
              <a:cxnLst/>
              <a:rect l="l" t="t" r="r" b="b"/>
              <a:pathLst>
                <a:path w="1972683" h="534258">
                  <a:moveTo>
                    <a:pt x="1769483" y="0"/>
                  </a:moveTo>
                  <a:cubicBezTo>
                    <a:pt x="1881708" y="0"/>
                    <a:pt x="1972683" y="119598"/>
                    <a:pt x="1972683" y="267129"/>
                  </a:cubicBezTo>
                  <a:cubicBezTo>
                    <a:pt x="1972683" y="414660"/>
                    <a:pt x="1881708" y="534258"/>
                    <a:pt x="1769483" y="534258"/>
                  </a:cubicBezTo>
                  <a:lnTo>
                    <a:pt x="203200" y="534258"/>
                  </a:lnTo>
                  <a:cubicBezTo>
                    <a:pt x="90976" y="534258"/>
                    <a:pt x="0" y="414660"/>
                    <a:pt x="0" y="267129"/>
                  </a:cubicBezTo>
                  <a:cubicBezTo>
                    <a:pt x="0" y="1195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972683" cy="5342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獎學金前台首頁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97592" y="3475077"/>
            <a:ext cx="1609468" cy="725805"/>
            <a:chOff x="0" y="0"/>
            <a:chExt cx="1184714" cy="5342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4714" cy="534258"/>
            </a:xfrm>
            <a:custGeom>
              <a:avLst/>
              <a:gdLst/>
              <a:ahLst/>
              <a:cxnLst/>
              <a:rect l="l" t="t" r="r" b="b"/>
              <a:pathLst>
                <a:path w="1184714" h="534258">
                  <a:moveTo>
                    <a:pt x="981514" y="0"/>
                  </a:moveTo>
                  <a:cubicBezTo>
                    <a:pt x="1093738" y="0"/>
                    <a:pt x="1184714" y="119598"/>
                    <a:pt x="1184714" y="267129"/>
                  </a:cubicBezTo>
                  <a:cubicBezTo>
                    <a:pt x="1184714" y="414660"/>
                    <a:pt x="1093738" y="534258"/>
                    <a:pt x="981514" y="534258"/>
                  </a:cubicBezTo>
                  <a:lnTo>
                    <a:pt x="203200" y="534258"/>
                  </a:lnTo>
                  <a:cubicBezTo>
                    <a:pt x="90976" y="534258"/>
                    <a:pt x="0" y="414660"/>
                    <a:pt x="0" y="267129"/>
                  </a:cubicBezTo>
                  <a:cubicBezTo>
                    <a:pt x="0" y="1195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184714" cy="5342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>
                  <a:solidFill>
                    <a:srgbClr val="FFFFFF"/>
                  </a:solidFill>
                  <a:ea typeface="Prompt Semi-Bold"/>
                </a:rPr>
                <a:t>註冊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493546" y="3475077"/>
            <a:ext cx="1658298" cy="725805"/>
            <a:chOff x="0" y="0"/>
            <a:chExt cx="1220657" cy="53425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20657" cy="534258"/>
            </a:xfrm>
            <a:custGeom>
              <a:avLst/>
              <a:gdLst/>
              <a:ahLst/>
              <a:cxnLst/>
              <a:rect l="l" t="t" r="r" b="b"/>
              <a:pathLst>
                <a:path w="1220657" h="534258">
                  <a:moveTo>
                    <a:pt x="1017457" y="0"/>
                  </a:moveTo>
                  <a:cubicBezTo>
                    <a:pt x="1129681" y="0"/>
                    <a:pt x="1220657" y="119598"/>
                    <a:pt x="1220657" y="267129"/>
                  </a:cubicBezTo>
                  <a:cubicBezTo>
                    <a:pt x="1220657" y="414660"/>
                    <a:pt x="1129681" y="534258"/>
                    <a:pt x="1017457" y="534258"/>
                  </a:cubicBezTo>
                  <a:lnTo>
                    <a:pt x="203200" y="534258"/>
                  </a:lnTo>
                  <a:cubicBezTo>
                    <a:pt x="90976" y="534258"/>
                    <a:pt x="0" y="414660"/>
                    <a:pt x="0" y="267129"/>
                  </a:cubicBezTo>
                  <a:cubicBezTo>
                    <a:pt x="0" y="1195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1220657" cy="5342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>
                  <a:solidFill>
                    <a:srgbClr val="FFFFFF"/>
                  </a:solidFill>
                  <a:ea typeface="Prompt"/>
                </a:rPr>
                <a:t>登入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497592" y="4628533"/>
            <a:ext cx="1609468" cy="725805"/>
            <a:chOff x="0" y="0"/>
            <a:chExt cx="1316527" cy="5937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16527" cy="593701"/>
            </a:xfrm>
            <a:custGeom>
              <a:avLst/>
              <a:gdLst/>
              <a:ahLst/>
              <a:cxnLst/>
              <a:rect l="l" t="t" r="r" b="b"/>
              <a:pathLst>
                <a:path w="1316527" h="593701">
                  <a:moveTo>
                    <a:pt x="1113327" y="0"/>
                  </a:moveTo>
                  <a:cubicBezTo>
                    <a:pt x="1225551" y="0"/>
                    <a:pt x="1316527" y="132904"/>
                    <a:pt x="1316527" y="296850"/>
                  </a:cubicBezTo>
                  <a:cubicBezTo>
                    <a:pt x="1316527" y="460796"/>
                    <a:pt x="1225551" y="593701"/>
                    <a:pt x="1113327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1316527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信箱認證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4130493" y="6672351"/>
            <a:ext cx="2396576" cy="725805"/>
          </a:xfrm>
          <a:custGeom>
            <a:avLst/>
            <a:gdLst/>
            <a:ahLst/>
            <a:cxnLst/>
            <a:rect l="l" t="t" r="r" b="b"/>
            <a:pathLst>
              <a:path w="1960372" h="593701">
                <a:moveTo>
                  <a:pt x="1757172" y="0"/>
                </a:moveTo>
                <a:cubicBezTo>
                  <a:pt x="1869397" y="0"/>
                  <a:pt x="1960372" y="132904"/>
                  <a:pt x="1960372" y="296850"/>
                </a:cubicBezTo>
                <a:cubicBezTo>
                  <a:pt x="1960372" y="460796"/>
                  <a:pt x="1869397" y="593701"/>
                  <a:pt x="1757172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</p:sp>
      <p:sp>
        <p:nvSpPr>
          <p:cNvPr id="29" name="TextBox 29"/>
          <p:cNvSpPr txBox="1"/>
          <p:nvPr/>
        </p:nvSpPr>
        <p:spPr>
          <a:xfrm>
            <a:off x="4130493" y="6672351"/>
            <a:ext cx="2396576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</a:rPr>
              <a:t>DataTables</a:t>
            </a:r>
          </a:p>
        </p:txBody>
      </p:sp>
      <p:sp>
        <p:nvSpPr>
          <p:cNvPr id="31" name="Freeform 31"/>
          <p:cNvSpPr/>
          <p:nvPr/>
        </p:nvSpPr>
        <p:spPr>
          <a:xfrm>
            <a:off x="3657600" y="7645806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</p:sp>
      <p:sp>
        <p:nvSpPr>
          <p:cNvPr id="32" name="TextBox 32"/>
          <p:cNvSpPr txBox="1"/>
          <p:nvPr/>
        </p:nvSpPr>
        <p:spPr>
          <a:xfrm>
            <a:off x="3657600" y="7645806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  <a:ea typeface="Prompt Semi-Bold"/>
              </a:rPr>
              <a:t>顯示筆數</a:t>
            </a:r>
          </a:p>
        </p:txBody>
      </p:sp>
      <p:sp>
        <p:nvSpPr>
          <p:cNvPr id="34" name="Freeform 34"/>
          <p:cNvSpPr/>
          <p:nvPr/>
        </p:nvSpPr>
        <p:spPr>
          <a:xfrm>
            <a:off x="5472324" y="7609328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</p:sp>
      <p:sp>
        <p:nvSpPr>
          <p:cNvPr id="35" name="TextBox 35"/>
          <p:cNvSpPr txBox="1"/>
          <p:nvPr/>
        </p:nvSpPr>
        <p:spPr>
          <a:xfrm>
            <a:off x="5472324" y="7609328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  <a:ea typeface="Prompt Semi-Bold"/>
              </a:rPr>
              <a:t>全文檢索</a:t>
            </a:r>
          </a:p>
        </p:txBody>
      </p:sp>
      <p:sp>
        <p:nvSpPr>
          <p:cNvPr id="37" name="Freeform 37"/>
          <p:cNvSpPr/>
          <p:nvPr/>
        </p:nvSpPr>
        <p:spPr>
          <a:xfrm>
            <a:off x="3657600" y="8546304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</p:sp>
      <p:sp>
        <p:nvSpPr>
          <p:cNvPr id="38" name="TextBox 38"/>
          <p:cNvSpPr txBox="1"/>
          <p:nvPr/>
        </p:nvSpPr>
        <p:spPr>
          <a:xfrm>
            <a:off x="3657600" y="8546304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  <a:ea typeface="Prompt Semi-Bold"/>
              </a:rPr>
              <a:t>匯出</a:t>
            </a:r>
          </a:p>
        </p:txBody>
      </p:sp>
      <p:sp>
        <p:nvSpPr>
          <p:cNvPr id="40" name="Freeform 40"/>
          <p:cNvSpPr/>
          <p:nvPr/>
        </p:nvSpPr>
        <p:spPr>
          <a:xfrm>
            <a:off x="5472324" y="8544683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</p:sp>
      <p:sp>
        <p:nvSpPr>
          <p:cNvPr id="41" name="TextBox 41"/>
          <p:cNvSpPr txBox="1"/>
          <p:nvPr/>
        </p:nvSpPr>
        <p:spPr>
          <a:xfrm>
            <a:off x="5472324" y="8544683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>
                <a:solidFill>
                  <a:srgbClr val="FFFFFF"/>
                </a:solidFill>
                <a:ea typeface="Prompt Semi-Bold"/>
              </a:rPr>
              <a:t>複製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769881" y="5602802"/>
            <a:ext cx="1595938" cy="725805"/>
            <a:chOff x="0" y="0"/>
            <a:chExt cx="1305459" cy="59370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05459" cy="593701"/>
            </a:xfrm>
            <a:custGeom>
              <a:avLst/>
              <a:gdLst/>
              <a:ahLst/>
              <a:cxnLst/>
              <a:rect l="l" t="t" r="r" b="b"/>
              <a:pathLst>
                <a:path w="1305459" h="593701">
                  <a:moveTo>
                    <a:pt x="1102259" y="0"/>
                  </a:moveTo>
                  <a:cubicBezTo>
                    <a:pt x="1214484" y="0"/>
                    <a:pt x="1305459" y="132904"/>
                    <a:pt x="1305459" y="296850"/>
                  </a:cubicBezTo>
                  <a:cubicBezTo>
                    <a:pt x="1305459" y="460796"/>
                    <a:pt x="1214484" y="593701"/>
                    <a:pt x="1102259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0"/>
              <a:ext cx="1305459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身分別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472324" y="5602802"/>
            <a:ext cx="1595938" cy="725805"/>
            <a:chOff x="0" y="0"/>
            <a:chExt cx="1305459" cy="59370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305459" cy="593701"/>
            </a:xfrm>
            <a:custGeom>
              <a:avLst/>
              <a:gdLst/>
              <a:ahLst/>
              <a:cxnLst/>
              <a:rect l="l" t="t" r="r" b="b"/>
              <a:pathLst>
                <a:path w="1305459" h="593701">
                  <a:moveTo>
                    <a:pt x="1102259" y="0"/>
                  </a:moveTo>
                  <a:cubicBezTo>
                    <a:pt x="1214484" y="0"/>
                    <a:pt x="1305459" y="132904"/>
                    <a:pt x="1305459" y="296850"/>
                  </a:cubicBezTo>
                  <a:cubicBezTo>
                    <a:pt x="1305459" y="460796"/>
                    <a:pt x="1214484" y="593701"/>
                    <a:pt x="1102259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0"/>
              <a:ext cx="1305459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額</a:t>
              </a:r>
              <a:r>
                <a:rPr lang="zh-TW" altLang="en-US" sz="2800" spc="-42" dirty="0">
                  <a:solidFill>
                    <a:srgbClr val="FFFFFF"/>
                  </a:solidFill>
                  <a:ea typeface="Prompt Semi-Bold"/>
                </a:rPr>
                <a:t>度</a:t>
              </a:r>
              <a:endParaRPr lang="en-US" sz="2800" spc="-42" dirty="0">
                <a:solidFill>
                  <a:srgbClr val="FFFFFF"/>
                </a:solidFill>
                <a:ea typeface="Prompt Semi-Bold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293798" y="4628533"/>
            <a:ext cx="2067319" cy="725805"/>
            <a:chOff x="0" y="0"/>
            <a:chExt cx="1691044" cy="59370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91044" cy="593701"/>
            </a:xfrm>
            <a:custGeom>
              <a:avLst/>
              <a:gdLst/>
              <a:ahLst/>
              <a:cxnLst/>
              <a:rect l="l" t="t" r="r" b="b"/>
              <a:pathLst>
                <a:path w="1691044" h="593701">
                  <a:moveTo>
                    <a:pt x="1487844" y="0"/>
                  </a:moveTo>
                  <a:cubicBezTo>
                    <a:pt x="1600068" y="0"/>
                    <a:pt x="1691044" y="132904"/>
                    <a:pt x="1691044" y="296850"/>
                  </a:cubicBezTo>
                  <a:cubicBezTo>
                    <a:pt x="1691044" y="460796"/>
                    <a:pt x="1600068" y="593701"/>
                    <a:pt x="1487844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0"/>
              <a:ext cx="1691044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>
                  <a:solidFill>
                    <a:srgbClr val="FFFFFF"/>
                  </a:solidFill>
                  <a:ea typeface="Prompt Semi-Bold"/>
                </a:rPr>
                <a:t>一般使用者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247063" y="5630578"/>
            <a:ext cx="2332394" cy="725805"/>
            <a:chOff x="0" y="0"/>
            <a:chExt cx="1907872" cy="59370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07872" cy="593701"/>
            </a:xfrm>
            <a:custGeom>
              <a:avLst/>
              <a:gdLst/>
              <a:ahLst/>
              <a:cxnLst/>
              <a:rect l="l" t="t" r="r" b="b"/>
              <a:pathLst>
                <a:path w="1907872" h="593701">
                  <a:moveTo>
                    <a:pt x="1704672" y="0"/>
                  </a:moveTo>
                  <a:cubicBezTo>
                    <a:pt x="1816897" y="0"/>
                    <a:pt x="1907872" y="132904"/>
                    <a:pt x="1907872" y="296850"/>
                  </a:cubicBezTo>
                  <a:cubicBezTo>
                    <a:pt x="1907872" y="460796"/>
                    <a:pt x="1816897" y="593701"/>
                    <a:pt x="1704672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0"/>
              <a:ext cx="1907872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GitHub</a:t>
              </a:r>
              <a:r>
                <a:rPr lang="zh-TW" altLang="en-US" sz="2800" spc="-42" dirty="0">
                  <a:solidFill>
                    <a:srgbClr val="FFFFFF"/>
                  </a:solidFill>
                  <a:ea typeface="Prompt Semi-Bold"/>
                </a:rPr>
                <a:t>登入</a:t>
              </a:r>
              <a:endParaRPr lang="en-US" sz="2800" spc="-42" dirty="0">
                <a:solidFill>
                  <a:srgbClr val="FFFFFF"/>
                </a:solidFill>
                <a:ea typeface="Prompt Semi-Bold"/>
              </a:endParaRP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229600" y="5630578"/>
            <a:ext cx="2098900" cy="1154430"/>
            <a:chOff x="0" y="0"/>
            <a:chExt cx="1716877" cy="94431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716877" cy="944311"/>
            </a:xfrm>
            <a:custGeom>
              <a:avLst/>
              <a:gdLst/>
              <a:ahLst/>
              <a:cxnLst/>
              <a:rect l="l" t="t" r="r" b="b"/>
              <a:pathLst>
                <a:path w="1716877" h="944311">
                  <a:moveTo>
                    <a:pt x="1513677" y="0"/>
                  </a:moveTo>
                  <a:cubicBezTo>
                    <a:pt x="1625901" y="0"/>
                    <a:pt x="1716877" y="211391"/>
                    <a:pt x="1716877" y="472156"/>
                  </a:cubicBezTo>
                  <a:cubicBezTo>
                    <a:pt x="1716877" y="732920"/>
                    <a:pt x="1625901" y="944311"/>
                    <a:pt x="1513677" y="944311"/>
                  </a:cubicBezTo>
                  <a:lnTo>
                    <a:pt x="203200" y="944311"/>
                  </a:lnTo>
                  <a:cubicBezTo>
                    <a:pt x="90976" y="944311"/>
                    <a:pt x="0" y="732920"/>
                    <a:pt x="0" y="472156"/>
                  </a:cubicBezTo>
                  <a:cubicBezTo>
                    <a:pt x="0" y="21139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0"/>
              <a:ext cx="1716877" cy="94431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忘記密碼</a:t>
              </a:r>
            </a:p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信箱驗證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 flipH="1" flipV="1">
            <a:off x="9242093" y="3083795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 flipV="1">
            <a:off x="12327458" y="3083795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7">
            <a:extLst>
              <a:ext uri="{FF2B5EF4-FFF2-40B4-BE49-F238E27FC236}">
                <a16:creationId xmlns:a16="http://schemas.microsoft.com/office/drawing/2014/main" id="{EA10D4F2-DABC-40B1-959D-DAAA1E560E76}"/>
              </a:ext>
            </a:extLst>
          </p:cNvPr>
          <p:cNvSpPr/>
          <p:nvPr/>
        </p:nvSpPr>
        <p:spPr>
          <a:xfrm flipH="1" flipV="1">
            <a:off x="4898693" y="3062807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14700" y="183430"/>
            <a:ext cx="8253713" cy="9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1"/>
              </a:lnSpc>
              <a:spcBef>
                <a:spcPct val="0"/>
              </a:spcBef>
            </a:pPr>
            <a:r>
              <a:rPr lang="en-US" sz="6334" spc="-95">
                <a:solidFill>
                  <a:srgbClr val="000000"/>
                </a:solidFill>
                <a:latin typeface="Nunito Sans Ultra-Bold"/>
              </a:rPr>
              <a:t>Scholarship platform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1157361"/>
            <a:ext cx="432593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3"/>
              </a:lnSpc>
              <a:spcBef>
                <a:spcPct val="0"/>
              </a:spcBef>
            </a:pPr>
            <a:r>
              <a:rPr lang="en-US" sz="2869" spc="370">
                <a:solidFill>
                  <a:srgbClr val="000000"/>
                </a:solidFill>
                <a:latin typeface="Nunito Sans"/>
              </a:rPr>
              <a:t>Sitemap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8393" y="2442779"/>
            <a:ext cx="2933845" cy="93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7"/>
              </a:lnSpc>
            </a:pPr>
            <a:r>
              <a:rPr lang="en-US" sz="6749" dirty="0">
                <a:solidFill>
                  <a:srgbClr val="000000"/>
                </a:solidFill>
                <a:ea typeface="Nunito Sans"/>
              </a:rPr>
              <a:t>已登入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42339" y="3915831"/>
            <a:ext cx="3783320" cy="893312"/>
            <a:chOff x="0" y="0"/>
            <a:chExt cx="3199675" cy="6575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9675" cy="657558"/>
            </a:xfrm>
            <a:custGeom>
              <a:avLst/>
              <a:gdLst/>
              <a:ahLst/>
              <a:cxnLst/>
              <a:rect l="l" t="t" r="r" b="b"/>
              <a:pathLst>
                <a:path w="3199675" h="657558">
                  <a:moveTo>
                    <a:pt x="2996475" y="0"/>
                  </a:moveTo>
                  <a:cubicBezTo>
                    <a:pt x="3108699" y="0"/>
                    <a:pt x="3199675" y="147199"/>
                    <a:pt x="3199675" y="328779"/>
                  </a:cubicBezTo>
                  <a:cubicBezTo>
                    <a:pt x="3199675" y="510359"/>
                    <a:pt x="3108699" y="657558"/>
                    <a:pt x="2996475" y="657558"/>
                  </a:cubicBezTo>
                  <a:lnTo>
                    <a:pt x="203200" y="657558"/>
                  </a:lnTo>
                  <a:cubicBezTo>
                    <a:pt x="90976" y="657558"/>
                    <a:pt x="0" y="510359"/>
                    <a:pt x="0" y="328779"/>
                  </a:cubicBezTo>
                  <a:cubicBezTo>
                    <a:pt x="0" y="1471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3199675" cy="6575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"/>
                </a:rPr>
                <a:t>獎學金後台首頁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19141" y="4000500"/>
            <a:ext cx="2700000" cy="893312"/>
            <a:chOff x="0" y="0"/>
            <a:chExt cx="2327908" cy="6575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27908" cy="657558"/>
            </a:xfrm>
            <a:custGeom>
              <a:avLst/>
              <a:gdLst/>
              <a:ahLst/>
              <a:cxnLst/>
              <a:rect l="l" t="t" r="r" b="b"/>
              <a:pathLst>
                <a:path w="2327908" h="657558">
                  <a:moveTo>
                    <a:pt x="2124708" y="0"/>
                  </a:moveTo>
                  <a:cubicBezTo>
                    <a:pt x="2236933" y="0"/>
                    <a:pt x="2327908" y="147199"/>
                    <a:pt x="2327908" y="328779"/>
                  </a:cubicBezTo>
                  <a:cubicBezTo>
                    <a:pt x="2327908" y="510359"/>
                    <a:pt x="2236933" y="657558"/>
                    <a:pt x="2124708" y="657558"/>
                  </a:cubicBezTo>
                  <a:lnTo>
                    <a:pt x="203200" y="657558"/>
                  </a:lnTo>
                  <a:cubicBezTo>
                    <a:pt x="90976" y="657558"/>
                    <a:pt x="0" y="510359"/>
                    <a:pt x="0" y="328779"/>
                  </a:cubicBezTo>
                  <a:cubicBezTo>
                    <a:pt x="0" y="1471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327908" cy="6575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資源回收桶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24105" y="5143500"/>
            <a:ext cx="3219789" cy="893312"/>
            <a:chOff x="0" y="0"/>
            <a:chExt cx="2633752" cy="7307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33752" cy="730719"/>
            </a:xfrm>
            <a:custGeom>
              <a:avLst/>
              <a:gdLst/>
              <a:ahLst/>
              <a:cxnLst/>
              <a:rect l="l" t="t" r="r" b="b"/>
              <a:pathLst>
                <a:path w="2633752" h="730719">
                  <a:moveTo>
                    <a:pt x="2430552" y="0"/>
                  </a:moveTo>
                  <a:cubicBezTo>
                    <a:pt x="2542776" y="0"/>
                    <a:pt x="2633752" y="163577"/>
                    <a:pt x="2633752" y="365360"/>
                  </a:cubicBezTo>
                  <a:cubicBezTo>
                    <a:pt x="2633752" y="567142"/>
                    <a:pt x="2542776" y="730719"/>
                    <a:pt x="2430552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633752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>
                  <a:solidFill>
                    <a:srgbClr val="FFFFFF"/>
                  </a:solidFill>
                  <a:ea typeface="Prompt Semi-Bold"/>
                </a:rPr>
                <a:t>新增獎學金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34731" y="8652109"/>
            <a:ext cx="1798536" cy="893312"/>
            <a:chOff x="0" y="0"/>
            <a:chExt cx="1199926" cy="7307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9926" cy="730719"/>
            </a:xfrm>
            <a:custGeom>
              <a:avLst/>
              <a:gdLst/>
              <a:ahLst/>
              <a:cxnLst/>
              <a:rect l="l" t="t" r="r" b="b"/>
              <a:pathLst>
                <a:path w="1199926" h="730719">
                  <a:moveTo>
                    <a:pt x="996726" y="0"/>
                  </a:moveTo>
                  <a:cubicBezTo>
                    <a:pt x="1108951" y="0"/>
                    <a:pt x="1199926" y="163577"/>
                    <a:pt x="1199926" y="365360"/>
                  </a:cubicBezTo>
                  <a:cubicBezTo>
                    <a:pt x="1199926" y="567142"/>
                    <a:pt x="1108951" y="730719"/>
                    <a:pt x="996726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199926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上下架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81703" y="7482573"/>
            <a:ext cx="3504593" cy="893312"/>
            <a:chOff x="0" y="0"/>
            <a:chExt cx="2866718" cy="7307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6718" cy="730719"/>
            </a:xfrm>
            <a:custGeom>
              <a:avLst/>
              <a:gdLst/>
              <a:ahLst/>
              <a:cxnLst/>
              <a:rect l="l" t="t" r="r" b="b"/>
              <a:pathLst>
                <a:path w="2866718" h="730719">
                  <a:moveTo>
                    <a:pt x="2663518" y="0"/>
                  </a:moveTo>
                  <a:cubicBezTo>
                    <a:pt x="2775742" y="0"/>
                    <a:pt x="2866718" y="163577"/>
                    <a:pt x="2866718" y="365360"/>
                  </a:cubicBezTo>
                  <a:cubicBezTo>
                    <a:pt x="2866718" y="567142"/>
                    <a:pt x="2775742" y="730719"/>
                    <a:pt x="2663518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2866718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>
                  <a:solidFill>
                    <a:srgbClr val="FFFFFF"/>
                  </a:solidFill>
                  <a:ea typeface="Prompt"/>
                </a:rPr>
                <a:t>移至資源回收桶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724105" y="6313037"/>
            <a:ext cx="3219789" cy="893312"/>
            <a:chOff x="0" y="0"/>
            <a:chExt cx="2633752" cy="7307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633752" cy="730719"/>
            </a:xfrm>
            <a:custGeom>
              <a:avLst/>
              <a:gdLst/>
              <a:ahLst/>
              <a:cxnLst/>
              <a:rect l="l" t="t" r="r" b="b"/>
              <a:pathLst>
                <a:path w="2633752" h="730719">
                  <a:moveTo>
                    <a:pt x="2430552" y="0"/>
                  </a:moveTo>
                  <a:cubicBezTo>
                    <a:pt x="2542776" y="0"/>
                    <a:pt x="2633752" y="163577"/>
                    <a:pt x="2633752" y="365360"/>
                  </a:cubicBezTo>
                  <a:cubicBezTo>
                    <a:pt x="2633752" y="567142"/>
                    <a:pt x="2542776" y="730719"/>
                    <a:pt x="2430552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2633752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>
                  <a:solidFill>
                    <a:srgbClr val="FFFFFF"/>
                  </a:solidFill>
                  <a:ea typeface="Prompt Semi-Bold"/>
                </a:rPr>
                <a:t>複製獎學金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670071" y="5105899"/>
            <a:ext cx="1420458" cy="893312"/>
            <a:chOff x="0" y="0"/>
            <a:chExt cx="1161919" cy="7307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61919" cy="730719"/>
            </a:xfrm>
            <a:custGeom>
              <a:avLst/>
              <a:gdLst/>
              <a:ahLst/>
              <a:cxnLst/>
              <a:rect l="l" t="t" r="r" b="b"/>
              <a:pathLst>
                <a:path w="1161919" h="730719">
                  <a:moveTo>
                    <a:pt x="958719" y="0"/>
                  </a:moveTo>
                  <a:cubicBezTo>
                    <a:pt x="1070943" y="0"/>
                    <a:pt x="1161919" y="163577"/>
                    <a:pt x="1161919" y="365360"/>
                  </a:cubicBezTo>
                  <a:cubicBezTo>
                    <a:pt x="1161919" y="567142"/>
                    <a:pt x="1070943" y="730719"/>
                    <a:pt x="958719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161919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復原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850301" y="6242229"/>
            <a:ext cx="3060000" cy="893312"/>
            <a:chOff x="-1" y="0"/>
            <a:chExt cx="2633753" cy="7307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633752" cy="730719"/>
            </a:xfrm>
            <a:custGeom>
              <a:avLst/>
              <a:gdLst/>
              <a:ahLst/>
              <a:cxnLst/>
              <a:rect l="l" t="t" r="r" b="b"/>
              <a:pathLst>
                <a:path w="2633752" h="730719">
                  <a:moveTo>
                    <a:pt x="2430552" y="0"/>
                  </a:moveTo>
                  <a:cubicBezTo>
                    <a:pt x="2542776" y="0"/>
                    <a:pt x="2633752" y="163577"/>
                    <a:pt x="2633752" y="365360"/>
                  </a:cubicBezTo>
                  <a:cubicBezTo>
                    <a:pt x="2633752" y="567142"/>
                    <a:pt x="2542776" y="730719"/>
                    <a:pt x="2430552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-1" y="0"/>
              <a:ext cx="2633752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永久刪除倒數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772400" y="4000500"/>
            <a:ext cx="2700000" cy="893312"/>
            <a:chOff x="0" y="0"/>
            <a:chExt cx="2172206" cy="65755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72206" cy="657558"/>
            </a:xfrm>
            <a:custGeom>
              <a:avLst/>
              <a:gdLst/>
              <a:ahLst/>
              <a:cxnLst/>
              <a:rect l="l" t="t" r="r" b="b"/>
              <a:pathLst>
                <a:path w="2172206" h="657558">
                  <a:moveTo>
                    <a:pt x="1969006" y="0"/>
                  </a:moveTo>
                  <a:cubicBezTo>
                    <a:pt x="2081231" y="0"/>
                    <a:pt x="2172206" y="147199"/>
                    <a:pt x="2172206" y="328779"/>
                  </a:cubicBezTo>
                  <a:cubicBezTo>
                    <a:pt x="2172206" y="510359"/>
                    <a:pt x="2081231" y="657558"/>
                    <a:pt x="1969006" y="657558"/>
                  </a:cubicBezTo>
                  <a:lnTo>
                    <a:pt x="203200" y="657558"/>
                  </a:lnTo>
                  <a:cubicBezTo>
                    <a:pt x="90976" y="657558"/>
                    <a:pt x="0" y="510359"/>
                    <a:pt x="0" y="328779"/>
                  </a:cubicBezTo>
                  <a:cubicBezTo>
                    <a:pt x="0" y="1471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2172206" cy="6575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修改使用者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71345" y="5099883"/>
            <a:ext cx="2556000" cy="943599"/>
            <a:chOff x="0" y="-41134"/>
            <a:chExt cx="2100545" cy="77185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00545" cy="730719"/>
            </a:xfrm>
            <a:custGeom>
              <a:avLst/>
              <a:gdLst/>
              <a:ahLst/>
              <a:cxnLst/>
              <a:rect l="l" t="t" r="r" b="b"/>
              <a:pathLst>
                <a:path w="2100545" h="730719">
                  <a:moveTo>
                    <a:pt x="1897345" y="0"/>
                  </a:moveTo>
                  <a:cubicBezTo>
                    <a:pt x="2009570" y="0"/>
                    <a:pt x="2100545" y="163577"/>
                    <a:pt x="2100545" y="365360"/>
                  </a:cubicBezTo>
                  <a:cubicBezTo>
                    <a:pt x="2100545" y="567142"/>
                    <a:pt x="2009570" y="730719"/>
                    <a:pt x="1897345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41134"/>
              <a:ext cx="2100545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"/>
                </a:rPr>
                <a:t>密碼驗證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871345" y="6242229"/>
            <a:ext cx="2556000" cy="943599"/>
            <a:chOff x="-1" y="-41134"/>
            <a:chExt cx="2100546" cy="77185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00545" cy="730719"/>
            </a:xfrm>
            <a:custGeom>
              <a:avLst/>
              <a:gdLst/>
              <a:ahLst/>
              <a:cxnLst/>
              <a:rect l="l" t="t" r="r" b="b"/>
              <a:pathLst>
                <a:path w="2100545" h="730719">
                  <a:moveTo>
                    <a:pt x="1897345" y="0"/>
                  </a:moveTo>
                  <a:cubicBezTo>
                    <a:pt x="2009570" y="0"/>
                    <a:pt x="2100545" y="163577"/>
                    <a:pt x="2100545" y="365360"/>
                  </a:cubicBezTo>
                  <a:cubicBezTo>
                    <a:pt x="2100545" y="567142"/>
                    <a:pt x="2009570" y="730719"/>
                    <a:pt x="1897345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-1" y="-41134"/>
              <a:ext cx="2100545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重設密碼</a:t>
              </a:r>
            </a:p>
          </p:txBody>
        </p:sp>
      </p:grpSp>
      <p:sp>
        <p:nvSpPr>
          <p:cNvPr id="44" name="AutoShape 9">
            <a:extLst>
              <a:ext uri="{FF2B5EF4-FFF2-40B4-BE49-F238E27FC236}">
                <a16:creationId xmlns:a16="http://schemas.microsoft.com/office/drawing/2014/main" id="{68D694F4-B258-4EA2-AEBE-DA10DAF12FC5}"/>
              </a:ext>
            </a:extLst>
          </p:cNvPr>
          <p:cNvSpPr/>
          <p:nvPr/>
        </p:nvSpPr>
        <p:spPr>
          <a:xfrm flipH="1" flipV="1">
            <a:off x="5292000" y="3479332"/>
            <a:ext cx="7128000" cy="3637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57">
            <a:extLst>
              <a:ext uri="{FF2B5EF4-FFF2-40B4-BE49-F238E27FC236}">
                <a16:creationId xmlns:a16="http://schemas.microsoft.com/office/drawing/2014/main" id="{B0EF4A9C-8F27-4F5B-8DBD-30D924A2F804}"/>
              </a:ext>
            </a:extLst>
          </p:cNvPr>
          <p:cNvSpPr/>
          <p:nvPr/>
        </p:nvSpPr>
        <p:spPr>
          <a:xfrm flipH="1" flipV="1">
            <a:off x="9220200" y="3515703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58">
            <a:extLst>
              <a:ext uri="{FF2B5EF4-FFF2-40B4-BE49-F238E27FC236}">
                <a16:creationId xmlns:a16="http://schemas.microsoft.com/office/drawing/2014/main" id="{2ACAB704-960C-4BAA-8EA4-448EF31CC9B3}"/>
              </a:ext>
            </a:extLst>
          </p:cNvPr>
          <p:cNvSpPr/>
          <p:nvPr/>
        </p:nvSpPr>
        <p:spPr>
          <a:xfrm flipV="1">
            <a:off x="12384000" y="3515703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57">
            <a:extLst>
              <a:ext uri="{FF2B5EF4-FFF2-40B4-BE49-F238E27FC236}">
                <a16:creationId xmlns:a16="http://schemas.microsoft.com/office/drawing/2014/main" id="{C8B5775D-EC41-4A16-8B31-AEE1BE66BF49}"/>
              </a:ext>
            </a:extLst>
          </p:cNvPr>
          <p:cNvSpPr/>
          <p:nvPr/>
        </p:nvSpPr>
        <p:spPr>
          <a:xfrm flipH="1" flipV="1">
            <a:off x="5334000" y="3494715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159" y="1028700"/>
            <a:ext cx="12274745" cy="8621185"/>
          </a:xfrm>
          <a:custGeom>
            <a:avLst/>
            <a:gdLst/>
            <a:ahLst/>
            <a:cxnLst/>
            <a:rect l="l" t="t" r="r" b="b"/>
            <a:pathLst>
              <a:path w="12274745" h="8621185">
                <a:moveTo>
                  <a:pt x="0" y="0"/>
                </a:moveTo>
                <a:lnTo>
                  <a:pt x="12274745" y="0"/>
                </a:lnTo>
                <a:lnTo>
                  <a:pt x="12274745" y="8621185"/>
                </a:lnTo>
                <a:lnTo>
                  <a:pt x="0" y="862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885387" y="2274383"/>
            <a:ext cx="3373913" cy="188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3"/>
              </a:lnSpc>
            </a:pPr>
            <a:r>
              <a:rPr lang="en-US" sz="5109" spc="-332">
                <a:solidFill>
                  <a:srgbClr val="000000"/>
                </a:solidFill>
                <a:latin typeface="王漢宗特黑體"/>
              </a:rPr>
              <a:t>SQL</a:t>
            </a:r>
          </a:p>
          <a:p>
            <a:pPr>
              <a:lnSpc>
                <a:spcPts val="7153"/>
              </a:lnSpc>
              <a:spcBef>
                <a:spcPct val="0"/>
              </a:spcBef>
            </a:pPr>
            <a:r>
              <a:rPr lang="en-US" sz="5109" spc="-332">
                <a:solidFill>
                  <a:srgbClr val="000000"/>
                </a:solidFill>
                <a:latin typeface="王漢宗特黑體"/>
              </a:rPr>
              <a:t>EL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29554" y="3583608"/>
            <a:ext cx="11799359" cy="5127805"/>
          </a:xfrm>
          <a:custGeom>
            <a:avLst/>
            <a:gdLst/>
            <a:ahLst/>
            <a:cxnLst/>
            <a:rect l="l" t="t" r="r" b="b"/>
            <a:pathLst>
              <a:path w="11799359" h="5127805">
                <a:moveTo>
                  <a:pt x="0" y="0"/>
                </a:moveTo>
                <a:lnTo>
                  <a:pt x="11799359" y="0"/>
                </a:lnTo>
                <a:lnTo>
                  <a:pt x="11799359" y="5127804"/>
                </a:lnTo>
                <a:lnTo>
                  <a:pt x="0" y="5127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80892" y="1277150"/>
            <a:ext cx="869109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ea typeface="王漢宗特黑體"/>
              </a:rPr>
              <a:t>專案功能導覽：前台</a:t>
            </a:r>
            <a:endParaRPr lang="en-US" sz="7200" spc="-468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5477" y="3440733"/>
            <a:ext cx="5834077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功能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查看獎學金資訊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依照條件篩選獎學金資訊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身分別 :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根據學歷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額度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: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根據金額下限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29554" y="3948815"/>
            <a:ext cx="11775316" cy="4469714"/>
          </a:xfrm>
          <a:custGeom>
            <a:avLst/>
            <a:gdLst/>
            <a:ahLst/>
            <a:cxnLst/>
            <a:rect l="l" t="t" r="r" b="b"/>
            <a:pathLst>
              <a:path w="11775316" h="4469714">
                <a:moveTo>
                  <a:pt x="0" y="0"/>
                </a:moveTo>
                <a:lnTo>
                  <a:pt x="11775316" y="0"/>
                </a:lnTo>
                <a:lnTo>
                  <a:pt x="11775316" y="4469714"/>
                </a:lnTo>
                <a:lnTo>
                  <a:pt x="0" y="446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80892" y="1277150"/>
            <a:ext cx="869109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ea typeface="王漢宗特黑體"/>
              </a:rPr>
              <a:t>專案功能導覽：前台</a:t>
            </a:r>
            <a:endParaRPr lang="en-US" sz="7200" spc="-468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5477" y="3899535"/>
            <a:ext cx="5834077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功能</a:t>
            </a:r>
          </a:p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latin typeface="王漢宗特黑體"/>
              </a:rPr>
              <a:t>  3.</a:t>
            </a:r>
            <a:r>
              <a:rPr lang="en-US" sz="3600" spc="-234">
                <a:solidFill>
                  <a:srgbClr val="000000"/>
                </a:solidFill>
                <a:ea typeface="王漢宗特黑體"/>
              </a:rPr>
              <a:t>依照關鍵字與金額查詢</a:t>
            </a:r>
          </a:p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latin typeface="王漢宗特黑體"/>
              </a:rPr>
              <a:t>  4.</a:t>
            </a:r>
            <a:r>
              <a:rPr lang="en-US" sz="3600" spc="-234">
                <a:solidFill>
                  <a:srgbClr val="000000"/>
                </a:solidFill>
                <a:ea typeface="王漢宗特黑體"/>
              </a:rPr>
              <a:t>設定顯示筆數</a:t>
            </a:r>
          </a:p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latin typeface="王漢宗特黑體"/>
              </a:rPr>
              <a:t>  5.</a:t>
            </a:r>
            <a:r>
              <a:rPr lang="en-US" sz="3600" spc="-234">
                <a:solidFill>
                  <a:srgbClr val="000000"/>
                </a:solidFill>
                <a:ea typeface="王漢宗特黑體"/>
              </a:rPr>
              <a:t>下載獎學金列表</a:t>
            </a:r>
          </a:p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latin typeface="王漢宗特黑體"/>
              </a:rPr>
              <a:t>  6.</a:t>
            </a:r>
            <a:r>
              <a:rPr lang="en-US" sz="3600" spc="-234">
                <a:solidFill>
                  <a:srgbClr val="000000"/>
                </a:solidFill>
                <a:ea typeface="王漢宗特黑體"/>
              </a:rPr>
              <a:t>複製獎學金列表</a:t>
            </a: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344</Words>
  <Application>Microsoft Office PowerPoint</Application>
  <PresentationFormat>自訂</PresentationFormat>
  <Paragraphs>135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9" baseType="lpstr">
      <vt:lpstr>王漢宗特黑體</vt:lpstr>
      <vt:lpstr>Nunito Sans Ultra-Bold</vt:lpstr>
      <vt:lpstr>Arial</vt:lpstr>
      <vt:lpstr>Calibri</vt:lpstr>
      <vt:lpstr>Noto Sans T Chinese Bold</vt:lpstr>
      <vt:lpstr>Noto Sans T Chinese</vt:lpstr>
      <vt:lpstr>Noto Sans SC Bold</vt:lpstr>
      <vt:lpstr>Nunito Sans</vt:lpstr>
      <vt:lpstr>Prompt Semi-Bold</vt:lpstr>
      <vt:lpstr>新細明體</vt:lpstr>
      <vt:lpstr>Prompt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獎學金平台_專案簡報</dc:title>
  <cp:lastModifiedBy>NTPU</cp:lastModifiedBy>
  <cp:revision>6</cp:revision>
  <dcterms:created xsi:type="dcterms:W3CDTF">2006-08-16T00:00:00Z</dcterms:created>
  <dcterms:modified xsi:type="dcterms:W3CDTF">2024-01-23T07:29:22Z</dcterms:modified>
  <dc:identifier>DAF6gwRbvAw</dc:identifier>
</cp:coreProperties>
</file>